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27.gif"/><Relationship Id="rId7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3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Relationship Id="rId5" Type="http://schemas.openxmlformats.org/officeDocument/2006/relationships/image" Target="../media/image30.jpg"/><Relationship Id="rId6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g"/><Relationship Id="rId4" Type="http://schemas.openxmlformats.org/officeDocument/2006/relationships/image" Target="../media/image28.jp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Relationship Id="rId4" Type="http://schemas.openxmlformats.org/officeDocument/2006/relationships/image" Target="../media/image40.jpg"/><Relationship Id="rId5" Type="http://schemas.openxmlformats.org/officeDocument/2006/relationships/image" Target="../media/image39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3568" y="47667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Ελληνική Επανάσταση 1821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φιέρωμα στην επανάσταση του 1821: Οι αθέατες γωνιές του μεγάλου αγώνα |  Έθνος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348880"/>
            <a:ext cx="7126681" cy="349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αρχή…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Η Διακήρυξη του Παλαιών Πατρών Γερμανού - Ορθοδοξία News Agency"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950" r="0" t="0"/>
          <a:stretch/>
        </p:blipFill>
        <p:spPr>
          <a:xfrm>
            <a:off x="1691680" y="1700808"/>
            <a:ext cx="570583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827584" y="5517232"/>
            <a:ext cx="748883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μητροπολίτης Παλαιών Πατρών Γερμανός υψώνει το λάβαρο της Επανάστασης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Οι ήρωες της επανάστασης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Κολοκοτρώνης: Ο αφορισμός από το Πατριαρχείο που ξεκλήρισε τους κλέφτες του  Μοριά και η οργισμένη απάντηση του"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53954" t="-1995"/>
          <a:stretch/>
        </p:blipFill>
        <p:spPr>
          <a:xfrm>
            <a:off x="755576" y="1628800"/>
            <a:ext cx="3168352" cy="368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2771800" y="5589240"/>
            <a:ext cx="43027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Θεόδωρος Κολοκοτρώνης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γέρος του Μοριά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Κολοκοτρώνης: Ο αφορισμός από το Πατριαρχείο που ξεκλήρισε τους κλέφτες του  Μοριά και η οργισμένη απάντηση του"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47093" r="0" t="0"/>
          <a:stretch/>
        </p:blipFill>
        <p:spPr>
          <a:xfrm>
            <a:off x="4716016" y="1772816"/>
            <a:ext cx="3341605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971600" y="5517232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Αθανάσιος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Διάκος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5436096" y="5445224"/>
            <a:ext cx="28083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Οδυσσέας Ανδρούτσος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Αθανάσιος Διάκος - Βικιπαίδεια" id="174" name="Google Shape;1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764704"/>
            <a:ext cx="3240360" cy="4164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Ο Οδυσσέας Ανδρούτσος (Εθνικό Ιστορικό Μουσείο).jpg - Wikimedia Commons" id="175" name="Google Shape;1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692696"/>
            <a:ext cx="2941167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971600" y="5517232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Γεώργιος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Καραϊσκάκης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5436096" y="5445224"/>
            <a:ext cx="28083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Μάρκος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Μπότσαρης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Γεώργιος Καραισκάκης – Πατρίδα μου"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124744"/>
            <a:ext cx="3096344" cy="3715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άρκος Μπότσαρης - Βικιπαίδεια" id="183" name="Google Shape;1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1052736"/>
            <a:ext cx="2857500" cy="37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Στη θάλασσα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Θάνατος Ανδρέα Μιαούλη 11 Ιουνίου 1835 | ΕΜΠΛΟΚΗ"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1556792"/>
            <a:ext cx="288032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5004048" y="5517232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Ανδρέας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Μιαούλης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Σαν σήμερα το 1877 πεθαίνει ο Κωνσταντίνος Κανάρης – radiopatra.gr" id="191" name="Google Shape;19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4" y="1556792"/>
            <a:ext cx="2801030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1043608" y="5517232"/>
            <a:ext cx="3168352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Κωνσταντίνος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Κανάρης 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(ο μπουρλοτιέρης του 1821)</a:t>
            </a:r>
            <a:endParaRPr sz="40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Οι μεγάλες ναυμαχίες της Επανάστασης του 1821 | Pentapostagma" id="197" name="Google Shape;197;p27"/>
          <p:cNvPicPr preferRelativeResize="0"/>
          <p:nvPr/>
        </p:nvPicPr>
        <p:blipFill rotWithShape="1">
          <a:blip r:embed="rId3">
            <a:alphaModFix/>
          </a:blip>
          <a:srcRect b="2631" l="0" r="0" t="0"/>
          <a:stretch/>
        </p:blipFill>
        <p:spPr>
          <a:xfrm>
            <a:off x="611560" y="836712"/>
            <a:ext cx="4560507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πετειακή διάλεξη με θέμα: “Η Ελληνική Επανάσταση του 1821 και η δράση –  συμβολή του Ελληνικού Στόλου” | Υπηρεσία Ιστορίας Ναυτικού (YIN)" id="198" name="Google Shape;19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58" y="4088439"/>
            <a:ext cx="377198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" id="199" name="Google Shape;19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4161" y="4245909"/>
            <a:ext cx="2664296" cy="1917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Κωνσταντίνος Κανάρης: Ο Μπουρλοτιέρης του 1821" id="200" name="Google Shape;200;p27"/>
          <p:cNvPicPr preferRelativeResize="0"/>
          <p:nvPr/>
        </p:nvPicPr>
        <p:blipFill rotWithShape="1">
          <a:blip r:embed="rId6">
            <a:alphaModFix/>
          </a:blip>
          <a:srcRect b="4042" l="1680" r="2561" t="2593"/>
          <a:stretch/>
        </p:blipFill>
        <p:spPr>
          <a:xfrm>
            <a:off x="5652120" y="404664"/>
            <a:ext cx="2916324" cy="368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8025" y="4776250"/>
            <a:ext cx="1082075" cy="10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Γυναίκες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Λασκαρίνα Μπουμπουλίνα - Βικιπαίδεια"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772816"/>
            <a:ext cx="2857500" cy="3524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αντώ Μαυρογένους - Βιογραφία - Σαν Σήμερα .gr" id="208" name="Google Shape;20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1700808"/>
            <a:ext cx="2808312" cy="358935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1043608" y="5517232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Μαντώ Μαυρογένους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5364088" y="5589240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Λασκαρίνα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Μπουμπουλίνα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ΕΛΕΥΘΕΡΙΑ ή ΘΑΝΑΤΟΣ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Η πολιορκία και άλωση της Τριπολιτσάς | Πεμπτουσία" id="216" name="Google Shape;2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412775"/>
            <a:ext cx="3417765" cy="2280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Η Μάχη στα Δερβενάκια και η στρατηγική ιδιοφυία του Κολοκοτρώνη | in.gr" id="217" name="Google Shape;21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1412776"/>
            <a:ext cx="4104456" cy="2308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Η συμβολή των Σουλιωτών στην Επανάσταση του 1821 - Infognomon Politics" id="218" name="Google Shape;21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568" y="3933056"/>
            <a:ext cx="449034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εσολόγγι: Η πολιορκία και η Έξοδος | in.gr" id="219" name="Google Shape;21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4088" y="3933056"/>
            <a:ext cx="3379998" cy="2280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Ύμνος εις την ελευθερία</a:t>
            </a:r>
            <a:endParaRPr/>
          </a:p>
        </p:txBody>
      </p:sp>
      <p:sp>
        <p:nvSpPr>
          <p:cNvPr id="225" name="Google Shape;225;p30"/>
          <p:cNvSpPr txBox="1"/>
          <p:nvPr/>
        </p:nvSpPr>
        <p:spPr>
          <a:xfrm>
            <a:off x="899592" y="1844824"/>
            <a:ext cx="345638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Σε γνωρίζω από την κόψη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του σπαθιού την τρομερή,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σε γνωρίζω από την όψη,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που με βία μετράει τη γη.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. . . . . . . . . . . . . . . . . .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Απ' τα κόκαλα βγαλμένη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των Ελλήνων τα ιερά,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και σαν πρώτα ανδρειωμένη,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χαίρε, ω χαίρε, Ελευθεριά!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descr="Διονύσιος Σολωμός - Βιογραφία - Σαν Σήμερα .gr" id="226" name="Google Shape;226;p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Διονύσιος Σολωμός - Βιογραφία - Σαν Σήμερα .gr" id="227" name="Google Shape;227;p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Διονύσιος Σολωμός - Βιογραφία - Σαν Σήμερα .gr" id="228" name="Google Shape;2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988840"/>
            <a:ext cx="3333750" cy="2447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4644008" y="4797152"/>
            <a:ext cx="374441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Διονύσιος Σολωμός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Έγραψε το ποίημα το 1823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Έχει συνολικά 158 στροφές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Έγινε ο εθνικός μας ύμνος το 1865</a:t>
            </a:r>
            <a:endParaRPr sz="16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/>
          </p:nvPr>
        </p:nvSpPr>
        <p:spPr>
          <a:xfrm>
            <a:off x="251520" y="274638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1830 – Ίδρυση ελληνικού κράτους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Τα σύνορα του πρώτου ανεξάρτητου ελληνικού κράτους (1830 και 1832)"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988840"/>
            <a:ext cx="4392488" cy="39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6073300" y="1844825"/>
            <a:ext cx="1838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9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Κυβερνήτης: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9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Ιωάννης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9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Καποδίστριας</a:t>
            </a:r>
            <a:endParaRPr b="1" sz="19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Ιωάννης Καποδίστριας - Βικιπαίδεια" id="237" name="Google Shape;237;p31"/>
          <p:cNvPicPr preferRelativeResize="0"/>
          <p:nvPr/>
        </p:nvPicPr>
        <p:blipFill rotWithShape="1">
          <a:blip r:embed="rId4">
            <a:alphaModFix/>
          </a:blip>
          <a:srcRect b="0" l="0" r="0" t="11559"/>
          <a:stretch/>
        </p:blipFill>
        <p:spPr>
          <a:xfrm>
            <a:off x="6300192" y="3140968"/>
            <a:ext cx="2112684" cy="275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1390" y="1852050"/>
            <a:ext cx="968937" cy="9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642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r>
            <a:r>
              <a:rPr b="1" baseline="30000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</a:t>
            </a: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Μαρτίου</a:t>
            </a:r>
            <a:br>
              <a:rPr b="1" lang="el-GR" sz="3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l-GR" sz="3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Εθνική γιορτή: Γιορτάζει η Ελλάδα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Μαθαίνω την Ελλάδα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988840"/>
            <a:ext cx="4175523" cy="418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1821-2021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Αρχείο:Greece 2021 logo.JPG"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700808"/>
            <a:ext cx="6192688" cy="413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Comic Sans MS"/>
              <a:buNone/>
            </a:pPr>
            <a:r>
              <a:rPr b="1" lang="el-GR" sz="3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Έκθεση στο Εθνικό Ιστορικό Μουσείο με αφορμή τα 200 χρόνια</a:t>
            </a:r>
            <a:endParaRPr b="1" sz="36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Το 1821 με… Playmobil" id="250" name="Google Shape;2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772816"/>
            <a:ext cx="4632449" cy="2602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Το '21 Αλλιώς»: Οι ήρωες της Ελληνικής Επανάστασης έγιναν Playmobil!" id="251" name="Google Shape;25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840" y="4581128"/>
            <a:ext cx="27900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ymoGreek, δηλαδή τα Playmobil ως Βλάχες, Καραγκούνες και Σαρακατσάνες –  ΕΤΣΙ Magazin" id="252" name="Google Shape;25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4653136"/>
            <a:ext cx="259177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Το 1821 αλλιώς»: Η ελληνική επανάσταση με... Playmobil (Εικόνες)" id="253" name="Google Shape;253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568" y="4869160"/>
            <a:ext cx="2179182" cy="1452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θνικό Ιστορικό Μουσείο: Η επανάσταση του 1821 με Playmobil" id="254" name="Google Shape;254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56001" y="2060848"/>
            <a:ext cx="3220484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539552" y="5373216"/>
            <a:ext cx="8229600" cy="926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Comic Sans MS"/>
              <a:buNone/>
            </a:pPr>
            <a:r>
              <a:rPr b="1" lang="el-GR" sz="3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Ευχαριστώ για την προσοχή σας</a:t>
            </a:r>
            <a:endParaRPr b="1" sz="36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Η έναρξη της ελληνικής επανάστασης του 1821 με ιστορικά ντοκουμέντα |  PellaNews" id="260" name="Google Shape;2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836712"/>
            <a:ext cx="6715125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Τι γιορτάζουμε;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899592" y="1916832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2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Την έναρξη της επανάστασης των Ελλήνων εναντίον των Τούρκων</a:t>
            </a:r>
            <a:endParaRPr b="1" i="0" sz="3200" u="none" cap="none" strike="noStrik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644008" y="3933055"/>
            <a:ext cx="374441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28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Οι Έλληνες ήταν σκλαβωμένοι για 400 χρόνια</a:t>
            </a:r>
            <a:endParaRPr b="1" i="0" sz="2800" u="none" cap="none" strike="noStrik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Θεόδωρος Βρυζάκης, Το στρατόπεδο του Καραϊσκάκη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3429000"/>
            <a:ext cx="3517947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Πριν την επανάσταση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ategory: 01. Η κατάκτηση της ελληνικής Χερσονήσου - i-pinakas" id="105" name="Google Shape;105;p16"/>
          <p:cNvPicPr preferRelativeResize="0"/>
          <p:nvPr/>
        </p:nvPicPr>
        <p:blipFill rotWithShape="1">
          <a:blip r:embed="rId3">
            <a:alphaModFix/>
          </a:blip>
          <a:srcRect b="4999" l="668" r="1160" t="5702"/>
          <a:stretch/>
        </p:blipFill>
        <p:spPr>
          <a:xfrm>
            <a:off x="755576" y="2132856"/>
            <a:ext cx="577373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6588225" y="2348875"/>
            <a:ext cx="209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22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Οθωμανική Αυτοκρατορία</a:t>
            </a:r>
            <a:endParaRPr b="1" i="0" sz="2200" u="none" cap="none" strike="noStrik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 rot="9544345">
            <a:off x="5099293" y="3479973"/>
            <a:ext cx="2458372" cy="2148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Παιδομάζωμα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Τι γίνονταν τα χριστιανόπουλα που άρπαζαν οι Οθωμανοί. Οι γονείς τους τα  θεωρούσαν νεκρά. Οι πιο άξιοι γενίτσαροι κατέληγαν στο παλάτι, στην  υπηρεσία του σουλτάνου - ΜΗΧΑΝΗ ΤΟΥ ΧΡΟΝΟΥ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060848"/>
            <a:ext cx="3672408" cy="3629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Τι γίνονταν τα χριστιανόπουλα που άρπαζαν οι Οθωμανοί. Οι γονείς τους τα  θεωρούσαν νεκρά. Οι πιο άξιοι γενίτσαροι κατέληγαν στο παλάτι, στην  υπηρεσία του σουλτάνου - ΜΗΧΑΝΗ ΤΟΥ ΧΡΟΝΟΥ"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104" y="3789040"/>
            <a:ext cx="2376264" cy="186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5220072" y="2132856"/>
            <a:ext cx="302433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Οι Τούρκοι έπαιρναν  αγόρια από τις οικογένειές τους για να τα κάνουν γενίτσαρους (Τούρκους στρατιώτες)</a:t>
            </a:r>
            <a:endParaRPr b="0" i="0" sz="1800" u="none" cap="none" strike="noStrike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Κρυφό σχολειό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Κρυφό Σχολειό - Βικιπαίδεια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628800"/>
            <a:ext cx="5616624" cy="4401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979712" y="6165304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Πίνακας Νικολάου Γύζη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660232" y="2564904"/>
            <a:ext cx="22322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Τα παιδιά μάθαιναν γράμματα στις εκκλησίες και στα μοναστήρια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Κλέφτες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descr="Αρματολοί και Κλέφτες: Η δράση τους στα χρόνια της Τουρκοκρατίας." id="129" name="Google Shape;129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Αρματολοί και Κλέφτες: Η δράση τους στα χρόνια της Τουρκοκρατίας." id="130" name="Google Shape;130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Αρματολοί και Κλέφτες: Η δράση τους στα χρόνια της Τουρκοκρατίας." id="131" name="Google Shape;131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821.jpg"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916832"/>
            <a:ext cx="4120964" cy="2354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Στη σπηλιά του Κατσαντώνη - Κατιούσα"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1844824"/>
            <a:ext cx="2510435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6300192" y="5589240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Κατσαντώνης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971600" y="4581128"/>
            <a:ext cx="4896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Πολεμούσαν τους Τούρκους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Ζούσαν σε ομάδες στα βουνά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Ο αρχηγός κάθε ομάδας λεγόταν καπετάνιος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Φιλική Εταιρεία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Σαν σήμερα - 14 Σεπτεμβρίου | Lykavitos.gr"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3501008"/>
            <a:ext cx="4565398" cy="285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IKH1"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4149080"/>
            <a:ext cx="3203848" cy="13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827584" y="1484784"/>
            <a:ext cx="748883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</a:pPr>
            <a: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Μυστική οργάνωση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</a:pPr>
            <a: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Ιδρύθηκε 7 χρόνια πριν την επανάσταση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</a:pPr>
            <a: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Σκοπός της να οργανώσει και να συντονίσει</a:t>
            </a:r>
            <a:b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 την ελληνική επανάσταση</a:t>
            </a:r>
            <a:endParaRPr sz="280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Θούριος του Ρήγα</a:t>
            </a:r>
            <a:b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(πατριωτικό τραγούδι που ξεσήκωνε τους Έλληνες)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Ρήγας Βελεστινλής (Φεραίος): Ο πρόδρομος και πρωτεργάτης του Νεοελληνικού  Διαφωτισμού και της Επανάστασης - OTA VOICE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1988840"/>
            <a:ext cx="254112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457194" y="2282307"/>
            <a:ext cx="50406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Ως πότε παλικάρια, θα ζούμε στα στενά,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μονάχοι σα λιοντάρια, στες ράχες στα βουνά;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Κάλλιο είναι μιας ώρας ελεύθερη ζωή,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παρά σαράντα χρόνους, σκλαβιά και φυλακή.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Σπηλιές να κατοικούμε, να βλέπουμε κλαδιά,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να φεύγωμ' απ' τον κόσμο, για την πικρή σκλαβιά;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Κάλλιο είναι μιας ώρας ελεύθερη ζωή,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παρά σαράντα χρόνους, σκλαβιά και φυλακή.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Να χάνωμεν αδέλφια, πατρίδα και γονείς,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τους φίλους, τα παιδιά μας, κι όλους τους συγγενείς;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Κάλλιο είναι μιας ώρας ελεύθερη ζωή,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παρά σαράντα χρόνους, σκλαβιά και φυλακή.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6228184" y="4797152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Ρήγας Φεραίος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650" y="5306225"/>
            <a:ext cx="1203274" cy="12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